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  <p:sldId id="298" r:id="rId34"/>
    <p:sldId id="299" r:id="rId35"/>
    <p:sldId id="300" r:id="rId36"/>
    <p:sldId id="288" r:id="rId37"/>
    <p:sldId id="289" r:id="rId38"/>
    <p:sldId id="290" r:id="rId39"/>
    <p:sldId id="291" r:id="rId40"/>
    <p:sldId id="296" r:id="rId41"/>
    <p:sldId id="292" r:id="rId42"/>
    <p:sldId id="293" r:id="rId43"/>
    <p:sldId id="294" r:id="rId44"/>
    <p:sldId id="295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0531E"/>
    <a:srgbClr val="F5F0DF"/>
    <a:srgbClr val="F4EFDC"/>
    <a:srgbClr val="EEE6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>
        <p:scale>
          <a:sx n="80" d="100"/>
          <a:sy n="80" d="100"/>
        </p:scale>
        <p:origin x="-12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9DCA9C-9CEF-4D77-A143-C82456D9B75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71B753-E19A-4D7C-A25B-9548E350B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24206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Белгородский государственный аграрный университет им. В.Я. Горина</a:t>
            </a:r>
            <a:br>
              <a:rPr lang="ru-RU" sz="21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Управление библиотечно-информационных ресурсов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7319" y="6309320"/>
            <a:ext cx="11688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Бехтерев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l="8141" t="3123" r="9071" b="25175"/>
          <a:stretch>
            <a:fillRect/>
          </a:stretch>
        </p:blipFill>
        <p:spPr bwMode="auto">
          <a:xfrm>
            <a:off x="395536" y="1194628"/>
            <a:ext cx="3096344" cy="489866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19872" y="1457196"/>
            <a:ext cx="5652121" cy="31239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600" b="1" cap="all" dirty="0" smtClean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Владимир Михайлович Бехтерев:</a:t>
            </a:r>
            <a:r>
              <a:rPr lang="ru-RU" sz="4800" b="1" cap="all" dirty="0" smtClean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cap="all" dirty="0" smtClean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врач и педагог</a:t>
            </a:r>
            <a:endParaRPr lang="ru-RU" sz="4800" b="1" cap="all" dirty="0">
              <a:ln w="0">
                <a:solidFill>
                  <a:schemeClr val="accent1">
                    <a:lumMod val="40000"/>
                    <a:lumOff val="6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698" y="4695527"/>
            <a:ext cx="449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 160-летию со дня рождения)</a:t>
            </a:r>
            <a:endParaRPr lang="ru-RU" sz="24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оробьева\Виртуалки\Бехтерев\42_4.jpg.700x644_q85.jpg"/>
          <p:cNvPicPr>
            <a:picLocks noChangeAspect="1" noChangeArrowheads="1"/>
          </p:cNvPicPr>
          <p:nvPr/>
        </p:nvPicPr>
        <p:blipFill>
          <a:blip r:embed="rId2" cstate="print"/>
          <a:srcRect l="9555" t="11296" r="9446" b="11166"/>
          <a:stretch>
            <a:fillRect/>
          </a:stretch>
        </p:blipFill>
        <p:spPr bwMode="auto">
          <a:xfrm>
            <a:off x="1043608" y="320174"/>
            <a:ext cx="7056784" cy="5269066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69434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ноябре 1900 года двухтомник «Проводящие пути спинного и головного мозга» был выдвинут Российской академией наук на премию имени академика К.М. Бэра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оробьева\Виртуалки\Бехтерев\0903115202_1_titul.jpg"/>
          <p:cNvPicPr>
            <a:picLocks noChangeAspect="1" noChangeArrowheads="1"/>
          </p:cNvPicPr>
          <p:nvPr/>
        </p:nvPicPr>
        <p:blipFill>
          <a:blip r:embed="rId2" cstate="print"/>
          <a:srcRect b="4623"/>
          <a:stretch>
            <a:fillRect/>
          </a:stretch>
        </p:blipFill>
        <p:spPr bwMode="auto">
          <a:xfrm>
            <a:off x="4978128" y="404664"/>
            <a:ext cx="3842343" cy="613458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024" y="476672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1902 году Бехтерев опубликовал книгу «Психика и жизнь»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Воробьева\Виртуалки\Бехтерев\1439646061_gallery_bekhterev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37677"/>
            <a:ext cx="3672408" cy="492216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Воробьева\Виртуалки\Бехтерев\Без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17762"/>
            <a:ext cx="3456384" cy="527553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476672"/>
            <a:ext cx="55801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 тому времени Бехтерев подготовил к печати первый том работы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«Основы учения о функциях мозга»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которая стала его главным трудом по нейрофизиологии. Здесь были собраны и систематизированы общие положения о деятельности мозга. </a:t>
            </a:r>
          </a:p>
          <a:p>
            <a:pPr algn="ctr">
              <a:spcAft>
                <a:spcPts val="1800"/>
              </a:spcAf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Так, Бехтерев представил энергетическую теорию торможения, в соответствии с которой нервная энергия в мозгу устремляется к находящемуся в деятельном состоянии центру. По мнению Бехтерева, эта энергия как бы стекается к нему по связующим отдельные территории мозга проводящим путям, прежде всего из вблизи расположенных территорий мозга, в которых, как считал Бехтерев, возникает «понижение возбудимости, следовательно, угнетение»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психоневралг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3121"/>
            <a:ext cx="8352928" cy="535037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76635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1908 года В.М.Бехтерев - директор организованного им Психоневрологического института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оробьева\Виртуалки\Бехтерев\0_0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3304"/>
            <a:ext cx="6480720" cy="490104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509970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1918 году возглавил организованный по его инициативе Институт по изучению мозга и психической деятельности (позже - Государственный рефлексологический им. В. М. Бехтерева институт по изучению мозга)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оробьева\Виртуалки\Бехтерев\0_0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07" y="310095"/>
            <a:ext cx="8536186" cy="5495169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81745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Бехтерев среди сотрудников Института по изучению мозга и психической деятельности (1918 г.)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оробьева\Виртуалки\Бехтерев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69" y="260648"/>
            <a:ext cx="8438303" cy="587165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212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Бехтерев в рефлексологической лаборатории Института мозга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оробьева\Виртуалки\Бехтерев\pic11_4_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2" y="406950"/>
            <a:ext cx="8534396" cy="561433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5556" y="605322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Бехтерев с сотрудниками в рефлексологической лаборатории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91880" y="620688"/>
            <a:ext cx="5256584" cy="1800200"/>
          </a:xfrm>
          <a:prstGeom prst="rect">
            <a:avLst/>
          </a:prstGeom>
          <a:noFill/>
          <a:ln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normalizeH="0" baseline="0" noProof="0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Мозг человека</a:t>
            </a:r>
            <a:endParaRPr kumimoji="0" lang="ru-RU" sz="5400" b="1" i="0" u="none" strike="noStrike" kern="1200" cap="all" normalizeH="0" baseline="0" noProof="0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528" y="3213373"/>
            <a:ext cx="8568952" cy="3455987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Крупнейший вклад в науку составили работы Бехтерева 1890-х годов в области </a:t>
            </a:r>
            <a:r>
              <a:rPr kumimoji="0" lang="ru-RU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морфологии мозга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Бехтерев широко пользовался понятием нервного рефлекса, и для описания сложных форм рефлекторной деятельности им был предложен термин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сочетательно-двигательный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рефлекс». Бехтерев открыл проводящие пути спинного и головного мозга, установил анатомо-физиологические основы равновесия и ориентировки в пространстве, функций зрительного бугра, центры движения и секреции внутренних органов. Описал ряд неизвестных до него мозговых образований. Бехтерев впервые выделил ряд характерных рефлексов, симптомов и синдромов, важных для диагностики нервных болезней; описал ряд болезней и методы их лечения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оробьева\Виртуалки\Бехтерев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00100" y="188913"/>
            <a:ext cx="7543800" cy="1511895"/>
          </a:xfrm>
          <a:prstGeom prst="rect">
            <a:avLst/>
          </a:prstGeom>
          <a:noFill/>
          <a:ln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normalizeH="0" baseline="0" noProof="0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Учения о функциях мозга</a:t>
            </a:r>
            <a:endParaRPr kumimoji="0" lang="ru-RU" sz="4800" b="1" i="0" u="none" strike="noStrike" kern="1200" cap="all" normalizeH="0" baseline="0" noProof="0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91880" y="1844824"/>
            <a:ext cx="5472608" cy="4176464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начале девятисотых годов, спустя десять лет после «Проводящих путей головного и спинного мозга», начал выходить его авторский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семитомник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«Основ учения о функциях мозга» — уникальная, единственная не в России, а в мире энциклопедия всего, что узнал человек к тому времени о мозге. Ее сразу же начали переводить на несколько языков, справедливо объявили настольной книгой каждого натуралиста, а Бехтерева один из коллег назвал Нестором мировой неврологии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оробьева\Виртуалки\Бехтерев\large-preview-behterev.jpg"/>
          <p:cNvPicPr>
            <a:picLocks noChangeAspect="1" noChangeArrowheads="1"/>
          </p:cNvPicPr>
          <p:nvPr/>
        </p:nvPicPr>
        <p:blipFill>
          <a:blip r:embed="rId2" cstate="print"/>
          <a:srcRect l="16400" r="19638"/>
          <a:stretch>
            <a:fillRect/>
          </a:stretch>
        </p:blipFill>
        <p:spPr bwMode="auto">
          <a:xfrm>
            <a:off x="179512" y="1902415"/>
            <a:ext cx="3816424" cy="4478913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3491881" y="216024"/>
            <a:ext cx="5544616" cy="6741368"/>
          </a:xfrm>
          <a:prstGeom prst="rect">
            <a:avLst/>
          </a:prstGeom>
          <a:noFill/>
          <a:ln/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Владимир Михайлович Бехтерев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(1857-1927) - выдающийся русский физиолог, психиатр, психолог, создатель рефлексологии (оригинальной естественнонаучной теории поведения, внесшей значительный вклад в развитие наук о человеке). Невропатолог и психиатр, специалист в области морфологии, гистологии, анатомии и физиологии мозга, педагог, крупный общественный деятель, создатель оригинальной научной школы, организатор и руководитель многих научных и учебных центров, автор более 600 работ и 369 выступлений.</a:t>
            </a:r>
          </a:p>
          <a:p>
            <a:pPr marL="365760" marR="0" lvl="0" indent="-256032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истории отечественной психологической науки с именем академика Бехтерева связано окончательное утверждение нового направления в исследовании психической деятельности, основанного на объективном подходе к объяснению природы психического и методов его изучения </a:t>
            </a:r>
          </a:p>
          <a:p>
            <a:pPr marL="365760" marR="0" lvl="0" indent="-256032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789702022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27" y="1005657"/>
            <a:ext cx="3491693" cy="465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95936" y="216024"/>
            <a:ext cx="5076056" cy="666936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spcAft>
                <a:spcPts val="180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Когда начнут разрастаться и множиться легенды о великом враче Бехтереве, центральное место в них займет история, как молодой человек, уже несколько лет возимый в коляске, а по другой версии — трудно ходящий на костылях, после тщательного осмотра профессором вдруг услышит от него: «Вы можете ходить. Встаньте и идите!» — и встанет, и пойдет, к изумлению и восторгу служителей и родных, и больше никогда даже не вспомнит о недавней своей мучительной и долгой обездвиженности.</a:t>
            </a:r>
          </a:p>
          <a:p>
            <a:pPr lvl="0" algn="ctr">
              <a:spcAft>
                <a:spcPts val="1800"/>
              </a:spcAft>
              <a:buClr>
                <a:schemeClr val="accent1"/>
              </a:buClr>
              <a:buSzPct val="68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Истерические онемения, параличи и другие подобные расстройства нервной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Бехтерев научится распознавать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стремительно и безошибочно, а его легендарный авторитет лишь будет способствовать в превеликой степени чудесам таких мгновенных исцелений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Воробьева\Виртуалки\Бехтерев\0_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13484"/>
            <a:ext cx="3888432" cy="535182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51920" y="605001"/>
            <a:ext cx="51845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Бехтерев творец новой, автономной науки – рефлексологии. </a:t>
            </a: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Он приходит к выводу о существовании единого нервно-психического процесса, в котором в нерасчлененном виде представлены и физиологические и психические компоненты. Основной единицей анализа нервно-психической деятельности у него становится рефлекс, рассматриваемый как универсальный динамический механизм, лежащий в основе всех реакций человека. </a:t>
            </a: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Рефлекс, по его мнению, -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«жизненный атом»,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элементарный акт поведения. Деятельность человека представляет собой не что иное, как сумму рефлексов, различающихся по сложности, характеру, особенностям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bekhterev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323528" y="759594"/>
            <a:ext cx="3670424" cy="511767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иртуалки\Бехтерев\2224.jpg"/>
          <p:cNvPicPr>
            <a:picLocks noChangeAspect="1" noChangeArrowheads="1"/>
          </p:cNvPicPr>
          <p:nvPr/>
        </p:nvPicPr>
        <p:blipFill>
          <a:blip r:embed="rId2" cstate="print"/>
          <a:srcRect t="2627" r="3442" b="1471"/>
          <a:stretch>
            <a:fillRect/>
          </a:stretch>
        </p:blipFill>
        <p:spPr bwMode="auto">
          <a:xfrm>
            <a:off x="4788024" y="801443"/>
            <a:ext cx="3600400" cy="5363861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63500"/>
          </a:effectLst>
        </p:spPr>
      </p:pic>
      <p:pic>
        <p:nvPicPr>
          <p:cNvPr id="2051" name="Picture 3" descr="F:\Виртуалки\Бехтерев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61" y="801444"/>
            <a:ext cx="3510407" cy="534918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63500"/>
          </a:effectLst>
        </p:spPr>
      </p:pic>
    </p:spTree>
  </p:cSld>
  <p:clrMapOvr>
    <a:masterClrMapping/>
  </p:clrMapOvr>
  <p:transition advTm="10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9170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В.М.Бехтерев одним из первых российских ученых занялся изучением мысли,  исследованием непосредственной передачи мысли от одного индивида к другому. Необходимо большое мужество, чтобы серьезно заниматься тем, что официальная наука еще не признала и относит в область шарлатанства. Свои исследования Бехтерев проводил с В.Дуровым в его лаборатории зоопсихологии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иртуалки\Бехтерев\20150916_118380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8650"/>
            <a:ext cx="4896544" cy="367240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1027" name="Picture 3" descr="F:\Виртуалки\Бехтерев\full_pc9cG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88432" cy="309756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icy;&amp;scy;&amp;scy;&amp;lcy;&amp;iecy;&amp;dcy;&amp;ocy;&amp;vcy;&amp;acy;&amp;ncy;&amp;icy;&amp;yacy; &amp;mcy;&amp;ycy;&amp;scy;&amp;lcy;&amp;iecy;&amp;ncy;&amp;ncy;&amp;ocy;&amp;gcy;&amp;ocy; &amp;vcy;&amp;ncy;&amp;ucy;&amp;shcy;&amp;iecy;&amp;ncy;&amp;icy;&amp;yacy; &amp;bcy;&amp;iecy;&amp;khcy;&amp;tcy;&amp;iecy;&amp;rcy;&amp;ie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1637"/>
            <a:ext cx="8784976" cy="5407643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3548" y="599167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Бехтерев проводит лечение внушением под гипнозом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Виртуалки\Бехтерев\0_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14376"/>
            <a:ext cx="3960440" cy="545092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37894" name="Picture 6" descr="&amp;Kcy;&amp;acy;&amp;rcy;&amp;tcy;&amp;icy;&amp;ncy;&amp;kcy;&amp;icy; &amp;pcy;&amp;ocy; &amp;zcy;&amp;acy;&amp;pcy;&amp;rcy;&amp;ocy;&amp;scy;&amp;ucy; &amp;gcy;&amp;icy;&amp;pcy;&amp;ncy;&amp;ocy;&amp;zcy; &amp;bcy;&amp;iecy;&amp;khcy;&amp;tcy;&amp;iecy;&amp;rcy;&amp;ie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6295"/>
            <a:ext cx="3960440" cy="3219787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37892" name="Picture 4" descr="&amp;Kcy;&amp;acy;&amp;rcy;&amp;tcy;&amp;icy;&amp;ncy;&amp;kcy;&amp;icy; &amp;pcy;&amp;ocy; &amp;zcy;&amp;acy;&amp;pcy;&amp;rcy;&amp;ocy;&amp;scy;&amp;ucy; &amp;gcy;&amp;icy;&amp;pcy;&amp;ncy;&amp;ocy;&amp;zcy; &amp;bcy;&amp;iecy;&amp;khcy;&amp;tcy;&amp;iecy;&amp;rcy;&amp;ie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80619"/>
            <a:ext cx="4079664" cy="304472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3199616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«Приходится допустить возможность передачи мысленного воздействия одного индивида на другого с помощью какого-либо вида лучистой энергии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предположил, что здесь речь идет об электромагнитной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энергии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3" y="1052736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ноябре 1919 года Бехтерев сделал интереснейший доклад на конференции Института по изучению мозга и психической деятельности. Доклад назывался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опытах над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«мысленным»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воздействием на поведение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животных»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img.ytapi.com/vi/dQSNBdrDNR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img.ytapi.com/vi/dQSNBdrDNR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10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700808"/>
            <a:ext cx="5184576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Суть энергетической концепции заключается в утверждении энергетической природы психических явлений, имеющих своей первопричиной некую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«свободную энергию».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ходе взаимодействия человека с миром внешняя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«свободная»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энергия  поступает в организм человека через органы чувств и преобразуется в них в нервно-психическую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энергию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263550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cap="all" dirty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Энергетическая концепция Бехтерева</a:t>
            </a:r>
          </a:p>
        </p:txBody>
      </p:sp>
      <p:pic>
        <p:nvPicPr>
          <p:cNvPr id="4" name="Picture 5" descr="behterev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148064" y="1700808"/>
            <a:ext cx="3672160" cy="4104456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carisma.sk/wp-content/uploads/2016/11/energy-body-e1470831448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8977"/>
            <a:ext cx="8640960" cy="398813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381361"/>
            <a:ext cx="9036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Проявляя те или иные формы социальной активности, человек, наоборот, превращает нервно-психическую энергию в свободную энергию, тем самым, пополняя мировое энергетическое пространство.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этом постоянно осуществляющемся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энергообмене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между человеком и миром - источник их существования и развития, их вечности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неуничтожимости</a:t>
            </a:r>
            <a:endParaRPr lang="ru-RU" sz="2300" dirty="0"/>
          </a:p>
        </p:txBody>
      </p:sp>
    </p:spTree>
  </p:cSld>
  <p:clrMapOvr>
    <a:masterClrMapping/>
  </p:clrMapOvr>
  <p:transition advTm="10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6583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«Мировой процесс есть проявление единой мировой энергии, и где бы и в каких бы формах последняя ни обнаруживалась, она проявляется везде и всюду одними и теми же соотношениями и подлежит одним и тем же зависимостям или законам»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images.forwallpaper.com/files/images/c/c68f/c68f49b1/261349/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161713" cy="3877737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41990" name="Picture 6" descr="http://sam-celitel.ru/_nw/123/46919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43556"/>
            <a:ext cx="4608512" cy="340958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419872" y="1412776"/>
            <a:ext cx="565212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1856 году отец, Михаил Павлович, дослужившийся до скромного чина коллежского секретаря, умер от туберкулеза, оставив сиротами троих сыновей. Ему не было и 40 лет.</a:t>
            </a:r>
          </a:p>
          <a:p>
            <a:pPr algn="ctr">
              <a:spcAft>
                <a:spcPts val="18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Самого младшего, Володю, к экзаменам в гимназию готовил старший брат Николай, кое в чем помогала мать. Экзамены он сдал успешно, и комиссия решила зачислить его сразу во второй класс. С 16 августа 1867 года он приступил к занятиям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Полученные им во время учебы в гимназии знания позволили Бехтереву в шестнадцать с половиной лет поступить в знаменитую Медико-хирургическую академию в Петербурге, тогда как туда принимали только абитуриентов, достигших 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Bexterev1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26940" cy="367240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2510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Будущий великий врач родился 20 января 1857 года в семье мелкого государственного служащего в селе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Сорали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 Вятской губернии (ныне 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Бехтерево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Республика Татарстан).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303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«Индивид есть результат воздействия внешних энергий, он сам есть скопление энергии, главным аккумулятором которой являются клеточные элементы и, в частности, нервная система вообще и центральные ее органы в особенности»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psifactor.info/wp-content/uploads/2016/11/Transformation.jpg"/>
          <p:cNvPicPr>
            <a:picLocks noChangeAspect="1" noChangeArrowheads="1"/>
          </p:cNvPicPr>
          <p:nvPr/>
        </p:nvPicPr>
        <p:blipFill>
          <a:blip r:embed="rId2" cstate="print"/>
          <a:srcRect t="24194" b="1613"/>
          <a:stretch>
            <a:fillRect/>
          </a:stretch>
        </p:blipFill>
        <p:spPr bwMode="auto">
          <a:xfrm>
            <a:off x="791580" y="332656"/>
            <a:ext cx="7560840" cy="4399199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5863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«энергия» рассматривается в концепции Бехтерева в качестве базового, субстанционального, предельно широкого, выступающего в качестве основания как психических, так и материальных явлений, источника развития  и проявления всех форм жизнедеятельности человека и общества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ecy;&amp;ncy;&amp;iecy;&amp;rcy;&amp;g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391612"/>
            <a:ext cx="6264696" cy="4189516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35150" y="190381"/>
            <a:ext cx="5473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cap="all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Усадьба </a:t>
            </a:r>
            <a:r>
              <a:rPr lang="ru-RU" sz="3600" b="1" cap="all" dirty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Бехтерева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0" y="5715253"/>
            <a:ext cx="9118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«Тихий берег» — название усадьбы академика В. М. Бехтерева</a:t>
            </a:r>
          </a:p>
        </p:txBody>
      </p:sp>
      <p:pic>
        <p:nvPicPr>
          <p:cNvPr id="1026" name="Picture 2" descr="1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650" y="819659"/>
            <a:ext cx="6300700" cy="484159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665183"/>
      </p:ext>
    </p:extLst>
  </p:cSld>
  <p:clrMapOvr>
    <a:masterClrMapping/>
  </p:clrMapOvr>
  <p:transition advTm="10000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92343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В комплекс усадьбы входят следующие охраняемые объекты</a:t>
            </a:r>
            <a:r>
              <a:rPr lang="ru-RU" sz="2800" b="1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Большая дача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 управляющего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Дровяной и лыжный сараи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Каретный сарай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Ледник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Маленькая дача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Ограда с надписью «Тихий берег»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Фотолаборатория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Электростанция</a:t>
            </a:r>
          </a:p>
        </p:txBody>
      </p:sp>
      <p:pic>
        <p:nvPicPr>
          <p:cNvPr id="2050" name="Picture 2" descr="20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75"/>
          <a:stretch/>
        </p:blipFill>
        <p:spPr bwMode="auto">
          <a:xfrm>
            <a:off x="4572000" y="1075118"/>
            <a:ext cx="4148536" cy="271392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81549" cy="241238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635445"/>
      </p:ext>
    </p:extLst>
  </p:cSld>
  <p:clrMapOvr>
    <a:masterClrMapping/>
  </p:clrMapOvr>
  <p:transition advTm="10000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аленькая дача бехтер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47" y="476672"/>
            <a:ext cx="7465507" cy="559913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5150" y="6074132"/>
            <a:ext cx="3213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«Маленькая дача»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752756"/>
      </p:ext>
    </p:extLst>
  </p:cSld>
  <p:clrMapOvr>
    <a:masterClrMapping/>
  </p:clrMapOvr>
  <p:transition advTm="10000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20" y="391651"/>
            <a:ext cx="7628961" cy="570164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606367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Воссозданная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гостиная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мансарде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«Маленькой дачи»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66984"/>
      </p:ext>
    </p:extLst>
  </p:cSld>
  <p:clrMapOvr>
    <a:masterClrMapping/>
  </p:clrMapOvr>
  <p:transition advTm="10000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3548" y="334397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cap="all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Личная жизнь </a:t>
            </a:r>
            <a:r>
              <a:rPr lang="ru-RU" sz="3600" b="1" cap="all" dirty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Бехтерева</a:t>
            </a:r>
          </a:p>
        </p:txBody>
      </p:sp>
      <p:pic>
        <p:nvPicPr>
          <p:cNvPr id="1026" name="Picture 2" descr="Бехтерева Наталья Петров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39522"/>
            <a:ext cx="3343796" cy="495377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690930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Владимир Бехтерев проявил устойчивость в своих привязанностях и женился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19-летней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Наталье Петровне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Базилевской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 которой был знаком с гимназических лет. К этому моменту она заканчивала второй год обучения на женских педагогических курсах</a:t>
            </a:r>
          </a:p>
        </p:txBody>
      </p:sp>
    </p:spTree>
  </p:cSld>
  <p:clrMapOvr>
    <a:masterClrMapping/>
  </p:clrMapOvr>
  <p:transition advTm="10000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бехтерев с жено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6" t="9412" r="17965" b="8091"/>
          <a:stretch/>
        </p:blipFill>
        <p:spPr bwMode="auto">
          <a:xfrm>
            <a:off x="1403648" y="390732"/>
            <a:ext cx="2736304" cy="441125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иртуалки\Бехтерев\pic10_1_01_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8" t="18970" r="17198" b="25686"/>
          <a:stretch/>
        </p:blipFill>
        <p:spPr bwMode="auto">
          <a:xfrm>
            <a:off x="4401290" y="390732"/>
            <a:ext cx="3483078" cy="440192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91923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Венчание состоялось 9 сентября 1879 года. Наталья оказалась хорошей хозяйкой. В квартире ей удалось создать уют и все необходимые условия для работы мужа</a:t>
            </a:r>
          </a:p>
        </p:txBody>
      </p:sp>
    </p:spTree>
  </p:cSld>
  <p:clrMapOvr>
    <a:masterClrMapping/>
  </p:clrMapOvr>
  <p:transition advTm="10000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7170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имели шестерых детей: родившийся в 1880 г. Евгений вскоре умер, в 1883 г. родилась Ольга, в 1887 г. – Владимир, в 1888 г. – Петр, в 1890 г. – Екатерина, в 1904 г. – любимая дочь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4" name="Picture 2" descr="Бехтерев с семьей в Каза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113" y="290367"/>
            <a:ext cx="6279774" cy="486682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017796"/>
      </p:ext>
    </p:extLst>
  </p:cSld>
  <p:clrMapOvr>
    <a:masterClrMapping/>
  </p:clrMapOvr>
  <p:transition advTm="10000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54103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Семья В.М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Бехтерева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была дружная. Все заботы о детях были возложены на мать, с чем она успешно справлялась</a:t>
            </a:r>
          </a:p>
        </p:txBody>
      </p:sp>
      <p:pic>
        <p:nvPicPr>
          <p:cNvPr id="4098" name="Picture 2" descr="Картинки по запросу бехтерев с жен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305090"/>
            <a:ext cx="7848872" cy="521214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646360"/>
      </p:ext>
    </p:extLst>
  </p:cSld>
  <p:clrMapOvr>
    <a:masterClrMapping/>
  </p:clrMapOvr>
  <p:transition advTm="1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4509120"/>
            <a:ext cx="9107488" cy="2232248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Петербургская медико-хирургическая академия в то время была одним из крупнейших научных и учебных центров. В Академии работают такие известные ученые, как химик А.П.Бородин, врач Н.И.Пирогов, физиолог И.М.Сеченов.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В студенческие годы В.М.Бехтерев окончательно определяется в своих научных интересах, центральное место в которых занимает психиатрия, исследование душевной жизни человека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оробьева\Виртуалки\Бехтерев\Vma_by_Bu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0090"/>
            <a:ext cx="6696744" cy="408501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1027" name="Picture 3" descr="D:\Воробьева\Виртуалки\Бехтерев\69484_600.jpg"/>
          <p:cNvPicPr>
            <a:picLocks noChangeAspect="1" noChangeArrowheads="1"/>
          </p:cNvPicPr>
          <p:nvPr/>
        </p:nvPicPr>
        <p:blipFill>
          <a:blip r:embed="rId3" cstate="print"/>
          <a:srcRect l="3125"/>
          <a:stretch>
            <a:fillRect/>
          </a:stretch>
        </p:blipFill>
        <p:spPr bwMode="auto">
          <a:xfrm>
            <a:off x="6588224" y="673610"/>
            <a:ext cx="2232248" cy="333145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ekhterev.net/files/foto/bekhterev_v_n_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66888"/>
            <a:ext cx="4536504" cy="572640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135687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Бехтерев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 женой,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502032690"/>
      </p:ext>
    </p:extLst>
  </p:cSld>
  <p:clrMapOvr>
    <a:masterClrMapping/>
  </p:clrMapOvr>
  <p:transition advTm="10000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14" y="1197327"/>
            <a:ext cx="40180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Когда первая жена Бехтерева умерла после длительной болезни, он вступил в брак 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Бертой Яковлевной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Арэ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случилось 21 июля 1926 года</a:t>
            </a:r>
          </a:p>
        </p:txBody>
      </p:sp>
      <p:pic>
        <p:nvPicPr>
          <p:cNvPr id="5122" name="Picture 2" descr="Behterev с женой Берт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542" y="302337"/>
            <a:ext cx="4838938" cy="6367023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937577"/>
      </p:ext>
    </p:extLst>
  </p:cSld>
  <p:clrMapOvr>
    <a:masterClrMapping/>
  </p:clrMapOvr>
  <p:transition advTm="10000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бехтерев с жен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432" y="332656"/>
            <a:ext cx="4367137" cy="561662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802" y="6002124"/>
            <a:ext cx="584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Бехтерев и его вторая жена Берта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05910"/>
      </p:ext>
    </p:extLst>
  </p:cSld>
  <p:clrMapOvr>
    <a:masterClrMapping/>
  </p:clrMapOvr>
  <p:transition advTm="10000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054" y="1651566"/>
            <a:ext cx="4701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Умер В. М. Бехтерев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декабря 1927 года внезапно в Москве, спустя несколько часов после того, как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отравился некачественной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едой</a:t>
            </a:r>
          </a:p>
        </p:txBody>
      </p:sp>
      <p:sp>
        <p:nvSpPr>
          <p:cNvPr id="3" name="AutoShape 2" descr="Бехтерев - i_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Бехтерев - i_0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Татьяна\Desktop\Бехтерев\Читать 'Бехтерев' - Никифоров Анатолий Сергеевич - Страница 76 - ЛитМир_files\0_0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888253" cy="608430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272503"/>
      </p:ext>
    </p:extLst>
  </p:cSld>
  <p:clrMapOvr>
    <a:masterClrMapping/>
  </p:clrMapOvr>
  <p:transition advTm="10000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ru/thumb/3/3b/%D0%9C%D0%BE%D0%B3%D0%B8%D0%BB%D0%B0_%D0%BF%D1%81%D0%B8%D1%85%D0%B8%D0%B0%D1%82%D1%80%D0%B0_%D0%92%D0%BB%D0%B0%D0%B4%D0%B8%D0%BC%D0%B8%D1%80%D0%B0_%D0%91%D0%B5%D1%85%D1%82%D0%B5%D1%80%D0%B5%D0%B2%D0%B0.JPG/800px-%D0%9C%D0%BE%D0%B3%D0%B8%D0%BB%D0%B0_%D0%BF%D1%81%D0%B8%D1%85%D0%B8%D0%B0%D1%82%D1%80%D0%B0_%D0%92%D0%BB%D0%B0%D0%B4%D0%B8%D0%BC%D0%B8%D1%80%D0%B0_%D0%91%D0%B5%D1%85%D1%82%D0%B5%D1%80%D0%B5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878" y="306643"/>
            <a:ext cx="4662569" cy="6218701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883676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Могила Бехтерева на Литераторских мостках в Санкт-Петербурге</a:t>
            </a:r>
          </a:p>
        </p:txBody>
      </p:sp>
      <p:pic>
        <p:nvPicPr>
          <p:cNvPr id="8196" name="Picture 4" descr="Картинки по запросу могила бехтере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4" t="13048" r="35476"/>
          <a:stretch/>
        </p:blipFill>
        <p:spPr bwMode="auto">
          <a:xfrm>
            <a:off x="467544" y="314799"/>
            <a:ext cx="2736303" cy="4322963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140575"/>
      </p:ext>
    </p:extLst>
  </p:cSld>
  <p:clrMapOvr>
    <a:masterClrMapping/>
  </p:clrMapOvr>
  <p:transition advTm="10000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hterev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" t="1965" r="1498" b="2412"/>
          <a:stretch/>
        </p:blipFill>
        <p:spPr bwMode="auto">
          <a:xfrm>
            <a:off x="700938" y="260648"/>
            <a:ext cx="7742124" cy="5795699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0530" y="6063679"/>
            <a:ext cx="488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Памятник Бехтереву в  г. Елабуга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900368"/>
      </p:ext>
    </p:extLst>
  </p:cSld>
  <p:clrMapOvr>
    <a:masterClrMapping/>
  </p:clrMapOvr>
  <p:transition advTm="10000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1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Бехтерев на страницах печатных изданий из фондов библиотеки </a:t>
            </a:r>
            <a:r>
              <a:rPr lang="ru-RU" sz="3200" b="1" cap="all" dirty="0" err="1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БелГАУ</a:t>
            </a:r>
            <a:r>
              <a:rPr lang="ru-RU" sz="3200" b="1" cap="all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им. В.Я. Горина</a:t>
            </a:r>
            <a:endParaRPr lang="ru-RU" sz="3200" b="1" cap="all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esktop\скан Воробьева\1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0548"/>
            <a:ext cx="3277081" cy="4984796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тьяна\Desktop\скан Воробьева\1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0"/>
          <a:stretch/>
        </p:blipFill>
        <p:spPr bwMode="auto">
          <a:xfrm>
            <a:off x="7462055" y="3810775"/>
            <a:ext cx="1681945" cy="304722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98359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русской науки: биология, медицина, сельскохозяйственные науки : очерки о выдающихся деятелях естествознания и техники / ред. И. В. Кузнецов. - М. 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изд-во физико-математической лит., 1963. - 896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32" y="2021939"/>
            <a:ext cx="1043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Ч-21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 93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903579"/>
      </p:ext>
    </p:extLst>
  </p:cSld>
  <p:clrMapOvr>
    <a:masterClrMapping/>
  </p:clrMapOvr>
  <p:transition advTm="10000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скан Воробьева\1 - 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6" t="1779" b="2613"/>
          <a:stretch/>
        </p:blipFill>
        <p:spPr bwMode="auto">
          <a:xfrm>
            <a:off x="4788024" y="518900"/>
            <a:ext cx="3923876" cy="571841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атьяна\Desktop\скан Воробьева\1 - 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9044" r="36856" b="2124"/>
          <a:stretch/>
        </p:blipFill>
        <p:spPr bwMode="auto">
          <a:xfrm>
            <a:off x="2195736" y="2430342"/>
            <a:ext cx="2603478" cy="4097202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Князев Е.А. Владимир Бехтерев: врач и педагог / Князев Е.А. //Вестник образования России. – 2007. - №8. – С. 72-77.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057567"/>
      </p:ext>
    </p:extLst>
  </p:cSld>
  <p:clrMapOvr>
    <a:masterClrMapping/>
  </p:clrMapOvr>
  <p:transition advTm="10000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скан Воробьева\1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909" y="332656"/>
            <a:ext cx="3341571" cy="525658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тьяна\Desktop\скан Воробьева\1 - 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6" t="2323" r="39474" b="5167"/>
          <a:stretch/>
        </p:blipFill>
        <p:spPr bwMode="auto">
          <a:xfrm>
            <a:off x="3312237" y="2852936"/>
            <a:ext cx="2397601" cy="3685634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268760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Ждан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 Н. История психологии от Античности до наших дней : учебник / А. Н.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Ждан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- Изд. 7-е,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 доп. - М. : Академический Проект, 2007. - 576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40" y="365755"/>
            <a:ext cx="899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Ю91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Ж42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53621"/>
      </p:ext>
    </p:extLst>
  </p:cSld>
  <p:clrMapOvr>
    <a:masterClrMapping/>
  </p:clrMapOvr>
  <p:transition advTm="1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окончания трех курсов уехал в Болгарию, где участвовал в боевых действиях русско-турецкой войны. Здесь он пробыл всего четыре месяца, так как от ночлега на сырой земле заболел лихорадкой и вынужден был вернуться в Академию, где стал совсем иным человеком – с чувством сострадания, не покидавшим его никогда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оробьева\Виртуалки\Бехтерев\pleven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961858" cy="3672407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pic>
        <p:nvPicPr>
          <p:cNvPr id="2051" name="Picture 3" descr="D:\Воробьева\Виртуалки\Бехтерев\pic10_1_01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304256" cy="345206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35496" y="548680"/>
            <a:ext cx="4320852" cy="5832648"/>
          </a:xfrm>
          <a:prstGeom prst="rect">
            <a:avLst/>
          </a:prstGeom>
          <a:noFill/>
          <a:ln/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4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1878 году окончил Медико-хирургическую академию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4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1881 году он получает профессорское звание после блестящей защиты диссертации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4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этом же году был командирован за границу для ознакомления с достижениями психологии и психиатрии, где работал, в частности, в клинике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Шарко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оробьева\Виртуалки\Бехтерев\pri-kakoj-bolnice-raspolagalas-klinika-Zhana-Shar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24" y="3331202"/>
            <a:ext cx="4528246" cy="254607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587901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Госпиталь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Сальпетриер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где располагалась клиника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Шарко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Воробьева\Виртуалки\Бехтерев\Госпиталь Ла Сальпетри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549841"/>
            <a:ext cx="4464496" cy="2717231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548680"/>
            <a:ext cx="51845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Огромное значение Бехтерев придавал профилактике психических заболеваний. Умение предотвратить болезнь, по его мнению, даже более значимо, нежели умение ее лечить.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Важным направлением профилактической работы Бехтерев считал пропаганду здорового образа жизни.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Одной из первостепенных задач психического оздоровления общества Бехтерев считал борьбу за 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дезалкоголизацию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behtero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942" y="523258"/>
            <a:ext cx="3590919" cy="5209998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08104" y="573499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Портрет В.М. Бехтерева работы  И. Репина</a:t>
            </a:r>
          </a:p>
        </p:txBody>
      </p:sp>
    </p:spTree>
  </p:cSld>
  <p:clrMapOvr>
    <a:masterClrMapping/>
  </p:clrMapOvr>
  <p:transition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6085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1885 г. молодой ученый вернулся в Казань, где был избран профессором и заведующим кафедрой психиатрии Казанского университета. Это учебное заведение являлось уже в то время одним из крупнейших русских университетов, блистало именами выдающихся ученых и было научным и культурным центром города. Бехтерев прекрасно поставил преподавание психиатрии в университете, широко развернул научную работу. </a:t>
            </a:r>
          </a:p>
          <a:p>
            <a:pPr algn="ctr">
              <a:spcAft>
                <a:spcPts val="3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1892 г. при Казанском университете было создано Общество невропатологов и психиатров, которое возглавил Бехтерев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_Bechterev_b"/>
          <p:cNvPicPr>
            <a:picLocks noChangeAspect="1" noChangeArrowheads="1"/>
          </p:cNvPicPr>
          <p:nvPr/>
        </p:nvPicPr>
        <p:blipFill>
          <a:blip r:embed="rId2" cstate="print"/>
          <a:srcRect t="10971"/>
          <a:stretch>
            <a:fillRect/>
          </a:stretch>
        </p:blipFill>
        <p:spPr bwMode="auto">
          <a:xfrm>
            <a:off x="4716016" y="603627"/>
            <a:ext cx="4168813" cy="5633685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75856" y="620688"/>
            <a:ext cx="5652120" cy="61926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Весной 1893 года Бехтерев получил от начальника Петербургской военно-медицинской академии приглашение занять кафедру душевных и нервных болезней. Бехтерев прибыл в Петербург и начал создавать первую в России нейрохирургическую операционную.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лабораториях клиники Бехтерев вместе со своими сотрудниками и учениками продолжал многочисленные исследования по морфологии и физиологии нервной системы. Это позволяло ему пополнить материалы по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нейроморфологии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приступить к работе над фундаментальным семитомным трудом «Основы учения о функциях мозга».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1894 году Бехтерев был назначен членом медицинского совета Министерства внутренних дел, а в 1895 году он стал членом Военно-медицинского ученого совета при военном министре и тогда же членом совета дома призрения душевнобольных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Bexterev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6340"/>
            <a:ext cx="3168352" cy="5182900"/>
          </a:xfrm>
          <a:prstGeom prst="rect">
            <a:avLst/>
          </a:prstGeom>
          <a:ln>
            <a:noFill/>
          </a:ln>
          <a:effectLst>
            <a:outerShdw blurRad="279400" dir="10080000" sx="109000" sy="109000" algn="ctr" rotWithShape="0">
              <a:schemeClr val="tx1">
                <a:alpha val="22000"/>
              </a:schemeClr>
            </a:outerShdw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5602014"/>
            <a:ext cx="37444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В.М.Бехтерев среди слушателей  военно-медицинской академии, 1912 г.</a:t>
            </a:r>
          </a:p>
        </p:txBody>
      </p:sp>
    </p:spTree>
  </p:cSld>
  <p:clrMapOvr>
    <a:masterClrMapping/>
  </p:clrMapOvr>
  <p:transition advTm="10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2170</TotalTime>
  <Words>1892</Words>
  <Application>Microsoft Office PowerPoint</Application>
  <PresentationFormat>Экран (4:3)</PresentationFormat>
  <Paragraphs>96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БелГСХА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komp_yab</dc:creator>
  <cp:lastModifiedBy>krisanova_tn</cp:lastModifiedBy>
  <cp:revision>124</cp:revision>
  <dcterms:created xsi:type="dcterms:W3CDTF">2017-01-27T10:30:54Z</dcterms:created>
  <dcterms:modified xsi:type="dcterms:W3CDTF">2017-03-02T11:02:53Z</dcterms:modified>
</cp:coreProperties>
</file>